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68" r:id="rId14"/>
    <p:sldId id="269" r:id="rId15"/>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57" autoAdjust="0"/>
    <p:restoredTop sz="94681" autoAdjust="0"/>
  </p:normalViewPr>
  <p:slideViewPr>
    <p:cSldViewPr snapToGrid="0">
      <p:cViewPr varScale="1">
        <p:scale>
          <a:sx n="55" d="100"/>
          <a:sy n="55" d="100"/>
        </p:scale>
        <p:origin x="78" y="966"/>
      </p:cViewPr>
      <p:guideLst/>
    </p:cSldViewPr>
  </p:slideViewPr>
  <p:notesTextViewPr>
    <p:cViewPr>
      <p:scale>
        <a:sx n="1" d="1"/>
        <a:sy n="1" d="1"/>
      </p:scale>
      <p:origin x="0" y="0"/>
    </p:cViewPr>
  </p:notesTextViewPr>
  <p:notesViewPr>
    <p:cSldViewPr snapToGrid="0">
      <p:cViewPr varScale="1">
        <p:scale>
          <a:sx n="75" d="100"/>
          <a:sy n="75" d="100"/>
        </p:scale>
        <p:origin x="105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D0A892BC-2892-490B-9836-5C3334B5799B}" type="datetimeFigureOut">
              <a:rPr lang="en-US" smtClean="0"/>
              <a:t>11/28/2016</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31BB3047-F975-4A65-9E5A-538965313944}" type="slidenum">
              <a:rPr lang="en-US" smtClean="0"/>
              <a:t>‹#›</a:t>
            </a:fld>
            <a:endParaRPr lang="en-US"/>
          </a:p>
        </p:txBody>
      </p:sp>
    </p:spTree>
    <p:extLst>
      <p:ext uri="{BB962C8B-B14F-4D97-AF65-F5344CB8AC3E}">
        <p14:creationId xmlns:p14="http://schemas.microsoft.com/office/powerpoint/2010/main" val="1038190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a:t>
            </a:fld>
            <a:endParaRPr lang="en-US"/>
          </a:p>
        </p:txBody>
      </p:sp>
    </p:spTree>
    <p:extLst>
      <p:ext uri="{BB962C8B-B14F-4D97-AF65-F5344CB8AC3E}">
        <p14:creationId xmlns:p14="http://schemas.microsoft.com/office/powerpoint/2010/main" val="2294781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10</a:t>
            </a:fld>
            <a:endParaRPr lang="en-US"/>
          </a:p>
        </p:txBody>
      </p:sp>
    </p:spTree>
    <p:extLst>
      <p:ext uri="{BB962C8B-B14F-4D97-AF65-F5344CB8AC3E}">
        <p14:creationId xmlns:p14="http://schemas.microsoft.com/office/powerpoint/2010/main" val="4121489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11</a:t>
            </a:fld>
            <a:endParaRPr lang="en-US"/>
          </a:p>
        </p:txBody>
      </p:sp>
    </p:spTree>
    <p:extLst>
      <p:ext uri="{BB962C8B-B14F-4D97-AF65-F5344CB8AC3E}">
        <p14:creationId xmlns:p14="http://schemas.microsoft.com/office/powerpoint/2010/main" val="12507914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12</a:t>
            </a:fld>
            <a:endParaRPr lang="en-US"/>
          </a:p>
        </p:txBody>
      </p:sp>
    </p:spTree>
    <p:extLst>
      <p:ext uri="{BB962C8B-B14F-4D97-AF65-F5344CB8AC3E}">
        <p14:creationId xmlns:p14="http://schemas.microsoft.com/office/powerpoint/2010/main" val="20849471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13</a:t>
            </a:fld>
            <a:endParaRPr lang="en-US"/>
          </a:p>
        </p:txBody>
      </p:sp>
    </p:spTree>
    <p:extLst>
      <p:ext uri="{BB962C8B-B14F-4D97-AF65-F5344CB8AC3E}">
        <p14:creationId xmlns:p14="http://schemas.microsoft.com/office/powerpoint/2010/main" val="6237103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14</a:t>
            </a:fld>
            <a:endParaRPr lang="en-US"/>
          </a:p>
        </p:txBody>
      </p:sp>
    </p:spTree>
    <p:extLst>
      <p:ext uri="{BB962C8B-B14F-4D97-AF65-F5344CB8AC3E}">
        <p14:creationId xmlns:p14="http://schemas.microsoft.com/office/powerpoint/2010/main" val="1540507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2</a:t>
            </a:fld>
            <a:endParaRPr lang="en-US"/>
          </a:p>
        </p:txBody>
      </p:sp>
    </p:spTree>
    <p:extLst>
      <p:ext uri="{BB962C8B-B14F-4D97-AF65-F5344CB8AC3E}">
        <p14:creationId xmlns:p14="http://schemas.microsoft.com/office/powerpoint/2010/main" val="10710375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3</a:t>
            </a:fld>
            <a:endParaRPr lang="en-US"/>
          </a:p>
        </p:txBody>
      </p:sp>
    </p:spTree>
    <p:extLst>
      <p:ext uri="{BB962C8B-B14F-4D97-AF65-F5344CB8AC3E}">
        <p14:creationId xmlns:p14="http://schemas.microsoft.com/office/powerpoint/2010/main" val="857928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4</a:t>
            </a:fld>
            <a:endParaRPr lang="en-US"/>
          </a:p>
        </p:txBody>
      </p:sp>
    </p:spTree>
    <p:extLst>
      <p:ext uri="{BB962C8B-B14F-4D97-AF65-F5344CB8AC3E}">
        <p14:creationId xmlns:p14="http://schemas.microsoft.com/office/powerpoint/2010/main" val="19195311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5</a:t>
            </a:fld>
            <a:endParaRPr lang="en-US"/>
          </a:p>
        </p:txBody>
      </p:sp>
    </p:spTree>
    <p:extLst>
      <p:ext uri="{BB962C8B-B14F-4D97-AF65-F5344CB8AC3E}">
        <p14:creationId xmlns:p14="http://schemas.microsoft.com/office/powerpoint/2010/main" val="1957606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6</a:t>
            </a:fld>
            <a:endParaRPr lang="en-US"/>
          </a:p>
        </p:txBody>
      </p:sp>
    </p:spTree>
    <p:extLst>
      <p:ext uri="{BB962C8B-B14F-4D97-AF65-F5344CB8AC3E}">
        <p14:creationId xmlns:p14="http://schemas.microsoft.com/office/powerpoint/2010/main" val="29487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7</a:t>
            </a:fld>
            <a:endParaRPr lang="en-US"/>
          </a:p>
        </p:txBody>
      </p:sp>
    </p:spTree>
    <p:extLst>
      <p:ext uri="{BB962C8B-B14F-4D97-AF65-F5344CB8AC3E}">
        <p14:creationId xmlns:p14="http://schemas.microsoft.com/office/powerpoint/2010/main" val="3035213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8</a:t>
            </a:fld>
            <a:endParaRPr lang="en-US"/>
          </a:p>
        </p:txBody>
      </p:sp>
    </p:spTree>
    <p:extLst>
      <p:ext uri="{BB962C8B-B14F-4D97-AF65-F5344CB8AC3E}">
        <p14:creationId xmlns:p14="http://schemas.microsoft.com/office/powerpoint/2010/main" val="8482152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BB3047-F975-4A65-9E5A-538965313944}" type="slidenum">
              <a:rPr lang="en-US" smtClean="0"/>
              <a:t>9</a:t>
            </a:fld>
            <a:endParaRPr lang="en-US"/>
          </a:p>
        </p:txBody>
      </p:sp>
    </p:spTree>
    <p:extLst>
      <p:ext uri="{BB962C8B-B14F-4D97-AF65-F5344CB8AC3E}">
        <p14:creationId xmlns:p14="http://schemas.microsoft.com/office/powerpoint/2010/main" val="285521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2868149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448454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2772941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2288228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145550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569761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1898924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1442919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55416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168880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0E533EA-2C71-4B33-A038-08735A8F90F1}" type="datetimeFigureOut">
              <a:rPr lang="en-US" smtClean="0"/>
              <a:t>11/28/2016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E202E7-2A53-4353-976C-1891744D1862}" type="slidenum">
              <a:rPr lang="en-US" smtClean="0"/>
              <a:t>‹#›</a:t>
            </a:fld>
            <a:endParaRPr lang="en-US" dirty="0"/>
          </a:p>
        </p:txBody>
      </p:sp>
    </p:spTree>
    <p:extLst>
      <p:ext uri="{BB962C8B-B14F-4D97-AF65-F5344CB8AC3E}">
        <p14:creationId xmlns:p14="http://schemas.microsoft.com/office/powerpoint/2010/main" val="3664488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E533EA-2C71-4B33-A038-08735A8F90F1}" type="datetimeFigureOut">
              <a:rPr lang="en-US" smtClean="0"/>
              <a:t>11/28/2016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202E7-2A53-4353-976C-1891744D1862}" type="slidenum">
              <a:rPr lang="en-US" smtClean="0"/>
              <a:t>‹#›</a:t>
            </a:fld>
            <a:endParaRPr lang="en-US" dirty="0"/>
          </a:p>
        </p:txBody>
      </p:sp>
    </p:spTree>
    <p:extLst>
      <p:ext uri="{BB962C8B-B14F-4D97-AF65-F5344CB8AC3E}">
        <p14:creationId xmlns:p14="http://schemas.microsoft.com/office/powerpoint/2010/main" val="3685474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183545"/>
          </a:xfrm>
        </p:spPr>
        <p:txBody>
          <a:bodyPr>
            <a:normAutofit/>
          </a:bodyPr>
          <a:lstStyle/>
          <a:p>
            <a:r>
              <a:rPr lang="en-US" sz="5400" dirty="0"/>
              <a:t>Teaching  Creative Writing </a:t>
            </a:r>
            <a:br>
              <a:rPr lang="en-US" sz="5400" dirty="0"/>
            </a:br>
            <a:r>
              <a:rPr lang="en-US" sz="5400" dirty="0"/>
              <a:t>with the Short Stories</a:t>
            </a:r>
          </a:p>
        </p:txBody>
      </p:sp>
      <p:sp>
        <p:nvSpPr>
          <p:cNvPr id="3" name="Subtitle 2"/>
          <p:cNvSpPr>
            <a:spLocks noGrp="1"/>
          </p:cNvSpPr>
          <p:nvPr>
            <p:ph type="subTitle" idx="1"/>
          </p:nvPr>
        </p:nvSpPr>
        <p:spPr/>
        <p:txBody>
          <a:bodyPr/>
          <a:lstStyle/>
          <a:p>
            <a:r>
              <a:rPr lang="en-US" dirty="0"/>
              <a:t>Using Writing Exercises</a:t>
            </a:r>
          </a:p>
        </p:txBody>
      </p:sp>
    </p:spTree>
    <p:extLst>
      <p:ext uri="{BB962C8B-B14F-4D97-AF65-F5344CB8AC3E}">
        <p14:creationId xmlns:p14="http://schemas.microsoft.com/office/powerpoint/2010/main" val="2860628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8845" y="509955"/>
            <a:ext cx="9829800" cy="5816977"/>
          </a:xfrm>
          <a:prstGeom prst="rect">
            <a:avLst/>
          </a:prstGeom>
        </p:spPr>
        <p:txBody>
          <a:bodyPr wrap="square">
            <a:spAutoFit/>
          </a:bodyPr>
          <a:lstStyle/>
          <a:p>
            <a:r>
              <a:rPr lang="en-US" sz="4400" dirty="0">
                <a:effectLst/>
              </a:rPr>
              <a:t>Why did Ernest </a:t>
            </a:r>
            <a:r>
              <a:rPr lang="en-US" sz="4400" dirty="0"/>
              <a:t>Hemingway win the Nobel Prize in Literature?</a:t>
            </a:r>
          </a:p>
          <a:p>
            <a:endParaRPr lang="en-US" sz="4400" dirty="0"/>
          </a:p>
          <a:p>
            <a:r>
              <a:rPr lang="en-US" sz="4000" dirty="0">
                <a:effectLst/>
              </a:rPr>
              <a:t>The Nobel Prize in Literature 1954 was awarded to Ernest Hemingway </a:t>
            </a:r>
            <a:r>
              <a:rPr lang="en-US" sz="4000" i="1" dirty="0">
                <a:effectLst/>
              </a:rPr>
              <a:t>"for his mastery of the art of narrative, most recently demonstrated in The Old Man and the Sea, and for the influence that he has exerted on contemporary style"</a:t>
            </a:r>
            <a:r>
              <a:rPr lang="en-US" sz="4000" dirty="0">
                <a:effectLst/>
              </a:rPr>
              <a:t>.</a:t>
            </a:r>
            <a:endParaRPr lang="en-US" sz="4000" dirty="0"/>
          </a:p>
        </p:txBody>
      </p:sp>
    </p:spTree>
    <p:extLst>
      <p:ext uri="{BB962C8B-B14F-4D97-AF65-F5344CB8AC3E}">
        <p14:creationId xmlns:p14="http://schemas.microsoft.com/office/powerpoint/2010/main" val="4031018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02689"/>
            <a:ext cx="10709030" cy="5500801"/>
          </a:xfrm>
          <a:prstGeom prst="rect">
            <a:avLst/>
          </a:prstGeom>
        </p:spPr>
        <p:txBody>
          <a:bodyPr wrap="square">
            <a:spAutoFit/>
          </a:bodyPr>
          <a:lstStyle/>
          <a:p>
            <a:pPr marL="228600" marR="0">
              <a:lnSpc>
                <a:spcPct val="107000"/>
              </a:lnSpc>
              <a:spcBef>
                <a:spcPts val="0"/>
              </a:spcBef>
              <a:spcAft>
                <a:spcPts val="8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Hemingway’s Iceberg Theory Slide and Handout. </a:t>
            </a:r>
            <a:r>
              <a:rPr lang="en-US" sz="3600" dirty="0">
                <a:solidFill>
                  <a:srgbClr val="181818"/>
                </a:solidFill>
                <a:latin typeface="Times New Roman" panose="02020603050405020304" pitchFamily="18" charset="0"/>
                <a:ea typeface="Calibri" panose="020F0502020204030204" pitchFamily="34" charset="0"/>
                <a:cs typeface="Times New Roman" panose="02020603050405020304" pitchFamily="18" charset="0"/>
              </a:rPr>
              <a:t>“If a writer of prose knows enough about what he is writing about, he may omit things that he knows and the reader, if the writer is writing truly enough, will have a feeling of those things as strongly as though the writer had stated them. The dignity of movement of an iceberg is due to only one-eighth of it being above water” </a:t>
            </a:r>
          </a:p>
          <a:p>
            <a:pPr marL="228600" marR="0">
              <a:lnSpc>
                <a:spcPct val="107000"/>
              </a:lnSpc>
              <a:spcBef>
                <a:spcPts val="0"/>
              </a:spcBef>
              <a:spcAft>
                <a:spcPts val="800"/>
              </a:spcAft>
            </a:pPr>
            <a:r>
              <a:rPr lang="en-US" sz="3600" dirty="0">
                <a:solidFill>
                  <a:srgbClr val="181818"/>
                </a:solidFill>
                <a:latin typeface="Times New Roman" panose="02020603050405020304" pitchFamily="18" charset="0"/>
                <a:ea typeface="Calibri" panose="020F0502020204030204" pitchFamily="34" charset="0"/>
                <a:cs typeface="Times New Roman" panose="02020603050405020304" pitchFamily="18" charset="0"/>
              </a:rPr>
              <a:t>Ernest Hemingway, Death in the Afternoon</a:t>
            </a:r>
            <a:br>
              <a:rPr lang="en-US" sz="3600" dirty="0">
                <a:solidFill>
                  <a:srgbClr val="181818"/>
                </a:solidFill>
                <a:latin typeface="Times New Roman" panose="02020603050405020304" pitchFamily="18" charset="0"/>
                <a:ea typeface="Calibri" panose="020F0502020204030204" pitchFamily="34" charset="0"/>
                <a:cs typeface="Times New Roman" panose="02020603050405020304" pitchFamily="18" charset="0"/>
              </a:rPr>
            </a:br>
            <a:endParaRPr lang="en-US" sz="3600" dirty="0">
              <a:solidFill>
                <a:schemeClr val="tx1">
                  <a:lumMod val="95000"/>
                  <a:lumOff val="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7342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7539" y="576011"/>
            <a:ext cx="11218984" cy="5822748"/>
          </a:xfrm>
          <a:prstGeom prst="rect">
            <a:avLst/>
          </a:prstGeom>
        </p:spPr>
        <p:txBody>
          <a:bodyPr wrap="square">
            <a:spAutoFit/>
          </a:bodyPr>
          <a:lstStyle/>
          <a:p>
            <a:pPr marL="228600" marR="0">
              <a:lnSpc>
                <a:spcPct val="107000"/>
              </a:lnSpc>
              <a:spcBef>
                <a:spcPts val="200"/>
              </a:spcBef>
              <a:spcAft>
                <a:spcPts val="0"/>
              </a:spcAft>
            </a:pPr>
            <a:r>
              <a:rPr lang="en-US" sz="2800" b="1" dirty="0">
                <a:solidFill>
                  <a:schemeClr val="tx1">
                    <a:lumMod val="95000"/>
                    <a:lumOff val="5000"/>
                  </a:schemeClr>
                </a:solidFill>
                <a:latin typeface="Times New Roman" panose="02020603050405020304" pitchFamily="18" charset="0"/>
                <a:ea typeface="Times New Roman" panose="02020603050405020304" pitchFamily="18" charset="0"/>
                <a:cs typeface="Times New Roman" panose="02020603050405020304" pitchFamily="18" charset="0"/>
              </a:rPr>
              <a:t>Hemingway Code Hero, Characteristics of Hemingway’s Code Hero</a:t>
            </a:r>
          </a:p>
          <a:p>
            <a:pPr marL="228600" marR="0">
              <a:lnSpc>
                <a:spcPct val="107000"/>
              </a:lnSpc>
              <a:spcBef>
                <a:spcPts val="200"/>
              </a:spcBef>
              <a:spcAft>
                <a:spcPts val="0"/>
              </a:spcAft>
            </a:pPr>
            <a:endParaRPr lang="en-US" sz="2000" b="1" dirty="0">
              <a:solidFill>
                <a:srgbClr val="2E74B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228600" marR="0">
              <a:lnSpc>
                <a:spcPct val="107000"/>
              </a:lnSpc>
              <a:spcBef>
                <a:spcPts val="200"/>
              </a:spcBef>
              <a:spcAft>
                <a:spcPts val="0"/>
              </a:spcAft>
            </a:pPr>
            <a:endParaRPr lang="en-US" b="1" dirty="0">
              <a:solidFill>
                <a:srgbClr val="2E74B5"/>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45720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Hemingway defined the Code Hero as “a man who lives correctly, following the ideals of honor, courage and endurance in a world that is sometimes chaotic, often stressful, and always painful.”</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The Code Hero measures himself by how well he handles the difficult situations that life throws at him. He faces these experiences of life with grace (“grace under pressure”). In the end the Code Hero will lose because we are all mortal, but the true measure is how a person faces death. He or she may not win the game, but they are going to play it on their own terms.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The Code Hero is stoic (seemingly indifferent to the pleasures and pains of like) in his or her acceptance of the hardships of life.</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The Code Hero is typically an individualist and free-willed. Although he believes in the ideals of courage and honor he has his own set of morals and principles based on his beliefs in honor, courage and endurance. A code hero never shows emotions; showing emotions and having a commitment to women shows weakness. Qualities such as bravery, adventurousness and travel also define the Code Hero.</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nSpc>
                <a:spcPct val="107000"/>
              </a:lnSpc>
              <a:spcBef>
                <a:spcPts val="0"/>
              </a:spcBef>
              <a:spcAft>
                <a:spcPts val="80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The rite of manhood for the Code Hero is facing death. However, once he faces death bravely and becomes a man he must continue the struggle and constantly prove himself to retain his manhood.</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465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9569" y="498627"/>
            <a:ext cx="11007969" cy="6124754"/>
          </a:xfrm>
          <a:prstGeom prst="rect">
            <a:avLst/>
          </a:prstGeom>
        </p:spPr>
        <p:txBody>
          <a:bodyPr wrap="square">
            <a:spAutoFit/>
          </a:bodyPr>
          <a:lstStyle/>
          <a:p>
            <a:pPr marR="0" lvl="0">
              <a:lnSpc>
                <a:spcPct val="200000"/>
              </a:lnSpc>
              <a:spcBef>
                <a:spcPts val="0"/>
              </a:spcBef>
              <a:spcAft>
                <a:spcPts val="0"/>
              </a:spcAft>
            </a:pPr>
            <a:r>
              <a:rPr lang="en-US" sz="2800" dirty="0">
                <a:latin typeface="Times New Roman" panose="02020603050405020304" pitchFamily="18" charset="0"/>
                <a:ea typeface="Calibri" panose="020F0502020204030204" pitchFamily="34" charset="0"/>
                <a:cs typeface="Times New Roman" panose="02020603050405020304" pitchFamily="18" charset="0"/>
              </a:rPr>
              <a:t>Class should now be able to quickly answer the following questions:</a:t>
            </a:r>
          </a:p>
          <a:p>
            <a:pPr marL="342900" marR="0" lvl="0" indent="-342900">
              <a:lnSpc>
                <a:spcPct val="200000"/>
              </a:lnSpc>
              <a:spcBef>
                <a:spcPts val="0"/>
              </a:spcBef>
              <a:spcAft>
                <a:spcPts val="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Why is Ernest Hemingway a perfect example for teaching creative writing?</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Who were Hemingway’s mentors?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What authors did he learn from?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What of his experiences are reflected in his stories?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200000"/>
              </a:lnSpc>
              <a:spcBef>
                <a:spcPts val="0"/>
              </a:spcBef>
              <a:spcAft>
                <a:spcPts val="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What tools did Hemingway provide for creative writers?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200000"/>
              </a:lnSpc>
              <a:spcBef>
                <a:spcPts val="0"/>
              </a:spcBef>
              <a:spcAft>
                <a:spcPts val="800"/>
              </a:spcAft>
              <a:buFont typeface="Arial" panose="020B0604020202020204" pitchFamily="34" charset="0"/>
              <a:buChar char="•"/>
            </a:pPr>
            <a:r>
              <a:rPr lang="en-US" sz="2400" dirty="0">
                <a:latin typeface="Times New Roman" panose="02020603050405020304" pitchFamily="18" charset="0"/>
                <a:ea typeface="Calibri" panose="020F0502020204030204" pitchFamily="34" charset="0"/>
                <a:cs typeface="Times New Roman" panose="02020603050405020304" pitchFamily="18" charset="0"/>
              </a:rPr>
              <a:t>Hemingway forever changed the style of American literature.  How was this achieved?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3410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3385" y="422031"/>
            <a:ext cx="10832123" cy="5601533"/>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Benefits from writing exercises.  Ask students to list more:</a:t>
            </a:r>
          </a:p>
          <a:p>
            <a:r>
              <a:rPr lang="en-US" sz="2800" dirty="0">
                <a:latin typeface="Times New Roman" panose="02020603050405020304" pitchFamily="18" charset="0"/>
                <a:cs typeface="Times New Roman" panose="02020603050405020304" pitchFamily="18" charset="0"/>
              </a:rPr>
              <a:t> </a:t>
            </a: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Write with new perspectives and points of view.</a:t>
            </a:r>
          </a:p>
          <a:p>
            <a:pPr marL="514350" indent="-514350">
              <a:buFont typeface="+mj-lt"/>
              <a:buAutoNum type="arabicPeriod"/>
            </a:pPr>
            <a:endParaRPr lang="en-US" sz="2800" dirty="0">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800" dirty="0">
                <a:latin typeface="Times New Roman" panose="02020603050405020304" pitchFamily="18" charset="0"/>
                <a:cs typeface="Times New Roman" panose="02020603050405020304" pitchFamily="18" charset="0"/>
              </a:rPr>
              <a:t>Use techniques such as Iceberg Theory, Code Hero, Epigraphs, what is left out, and </a:t>
            </a:r>
            <a:r>
              <a:rPr lang="en-US" altLang="en-US" sz="2800" dirty="0">
                <a:solidFill>
                  <a:schemeClr val="tx1">
                    <a:lumMod val="95000"/>
                    <a:lumOff val="5000"/>
                  </a:schemeClr>
                </a:solidFill>
                <a:latin typeface="Times New Roman" panose="02020603050405020304" pitchFamily="18" charset="0"/>
                <a:cs typeface="Times New Roman" panose="02020603050405020304" pitchFamily="18" charset="0"/>
              </a:rPr>
              <a:t>roman à clef.</a:t>
            </a:r>
          </a:p>
          <a:p>
            <a:pPr marL="514350" indent="-514350">
              <a:buFont typeface="+mj-lt"/>
              <a:buAutoNum type="arabicPeriod"/>
            </a:pP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Practice writing skills regularly. </a:t>
            </a:r>
          </a:p>
          <a:p>
            <a:pPr marL="514350" indent="-514350">
              <a:buFont typeface="+mj-lt"/>
              <a:buAutoNum type="arabicPeriod"/>
            </a:pPr>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pPr marL="514350" indent="-514350">
              <a:buFont typeface="+mj-lt"/>
              <a:buAutoNum type="arabicPeriod"/>
            </a:pPr>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They are fun, interesting, inspiring and beneficial.</a:t>
            </a:r>
          </a:p>
          <a:p>
            <a:endParaRPr lang="en-US" sz="2800" dirty="0">
              <a:solidFill>
                <a:schemeClr val="tx1">
                  <a:lumMod val="95000"/>
                  <a:lumOff val="5000"/>
                </a:schemeClr>
              </a:solidFill>
              <a:latin typeface="Times New Roman" panose="02020603050405020304" pitchFamily="18" charset="0"/>
              <a:cs typeface="Times New Roman" panose="02020603050405020304" pitchFamily="18" charset="0"/>
            </a:endParaRPr>
          </a:p>
          <a:p>
            <a:r>
              <a:rPr lang="en-US" sz="2800" dirty="0">
                <a:solidFill>
                  <a:schemeClr val="tx1">
                    <a:lumMod val="95000"/>
                    <a:lumOff val="5000"/>
                  </a:schemeClr>
                </a:solidFill>
                <a:latin typeface="Times New Roman" panose="02020603050405020304" pitchFamily="18" charset="0"/>
                <a:cs typeface="Times New Roman" panose="02020603050405020304" pitchFamily="18" charset="0"/>
              </a:rPr>
              <a:t>5.    They free a writer to write.</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44689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2661" y="615462"/>
            <a:ext cx="10392508" cy="5632311"/>
          </a:xfrm>
          <a:prstGeom prst="rect">
            <a:avLst/>
          </a:prstGeom>
          <a:noFill/>
        </p:spPr>
        <p:txBody>
          <a:bodyPr wrap="square" rtlCol="0">
            <a:spAutoFit/>
          </a:bodyPr>
          <a:lstStyle/>
          <a:p>
            <a:r>
              <a:rPr lang="en-US" sz="4000" dirty="0"/>
              <a:t>Questions addressed during the six-sessions:</a:t>
            </a:r>
          </a:p>
          <a:p>
            <a:endParaRPr lang="en-US" sz="4000" dirty="0"/>
          </a:p>
          <a:p>
            <a:pPr marL="285750" lvl="0" indent="-285750">
              <a:buFont typeface="Arial" panose="020B0604020202020204" pitchFamily="34" charset="0"/>
              <a:buChar char="•"/>
            </a:pPr>
            <a:r>
              <a:rPr lang="en-US" sz="2800" dirty="0"/>
              <a:t>Why is Ernest Hemingway a perfect example for teaching creative writing?</a:t>
            </a:r>
          </a:p>
          <a:p>
            <a:pPr marL="285750" lvl="0" indent="-285750">
              <a:buFont typeface="Arial" panose="020B0604020202020204" pitchFamily="34" charset="0"/>
              <a:buChar char="•"/>
            </a:pPr>
            <a:r>
              <a:rPr lang="en-US" sz="2800" dirty="0"/>
              <a:t>Who were Hemingway’s mentors?</a:t>
            </a:r>
          </a:p>
          <a:p>
            <a:pPr marL="285750" lvl="0" indent="-285750">
              <a:buFont typeface="Arial" panose="020B0604020202020204" pitchFamily="34" charset="0"/>
              <a:buChar char="•"/>
            </a:pPr>
            <a:r>
              <a:rPr lang="en-US" sz="2800" dirty="0"/>
              <a:t>What authors did he learn from?</a:t>
            </a:r>
          </a:p>
          <a:p>
            <a:pPr marL="285750" lvl="0" indent="-285750">
              <a:buFont typeface="Arial" panose="020B0604020202020204" pitchFamily="34" charset="0"/>
              <a:buChar char="•"/>
            </a:pPr>
            <a:r>
              <a:rPr lang="en-US" sz="2800" dirty="0"/>
              <a:t>What of his experiences are reflected in his stories?</a:t>
            </a:r>
          </a:p>
          <a:p>
            <a:pPr marL="285750" lvl="0" indent="-285750">
              <a:buFont typeface="Arial" panose="020B0604020202020204" pitchFamily="34" charset="0"/>
              <a:buChar char="•"/>
            </a:pPr>
            <a:r>
              <a:rPr lang="en-US" sz="2800" dirty="0"/>
              <a:t>What tools did Hemingway provide for creative writers?</a:t>
            </a:r>
          </a:p>
          <a:p>
            <a:pPr marL="285750" lvl="0" indent="-285750">
              <a:buFont typeface="Arial" panose="020B0604020202020204" pitchFamily="34" charset="0"/>
              <a:buChar char="•"/>
            </a:pPr>
            <a:r>
              <a:rPr lang="en-US" sz="2800" dirty="0"/>
              <a:t>Hemingway forever changed the style of American literature.  How was this achieved?</a:t>
            </a:r>
          </a:p>
          <a:p>
            <a:pPr marL="285750" lvl="0" indent="-285750">
              <a:buFont typeface="Arial" panose="020B0604020202020204" pitchFamily="34" charset="0"/>
              <a:buChar char="•"/>
            </a:pPr>
            <a:endParaRPr lang="en-US" sz="2800" dirty="0"/>
          </a:p>
          <a:p>
            <a:pPr marL="285750" lvl="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5287818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8846" y="386862"/>
            <a:ext cx="9794631" cy="6167201"/>
          </a:xfrm>
          <a:prstGeom prst="rect">
            <a:avLst/>
          </a:prstGeom>
        </p:spPr>
        <p:txBody>
          <a:bodyPr wrap="square">
            <a:spAutoFit/>
          </a:bodyPr>
          <a:lstStyle/>
          <a:p>
            <a:pPr marL="228600" marR="0">
              <a:lnSpc>
                <a:spcPct val="107000"/>
              </a:lnSpc>
              <a:spcBef>
                <a:spcPts val="0"/>
              </a:spcBef>
              <a:spcAft>
                <a:spcPts val="800"/>
              </a:spcAft>
            </a:pPr>
            <a:r>
              <a:rPr lang="en-US" sz="4400" dirty="0">
                <a:latin typeface="Times New Roman" panose="02020603050405020304" pitchFamily="18" charset="0"/>
                <a:ea typeface="Calibri" panose="020F0502020204030204" pitchFamily="34" charset="0"/>
                <a:cs typeface="Times New Roman" panose="02020603050405020304" pitchFamily="18" charset="0"/>
              </a:rPr>
              <a:t>A partial list of the work from Hemingway’s early experiences:</a:t>
            </a:r>
            <a:endParaRPr lang="en-US" sz="44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indent="-457200">
              <a:lnSpc>
                <a:spcPct val="107000"/>
              </a:lnSpc>
              <a:spcBef>
                <a:spcPts val="0"/>
              </a:spcBef>
              <a:spcAft>
                <a:spcPts val="800"/>
              </a:spcAft>
              <a:buFont typeface="Arial" panose="020B0604020202020204" pitchFamily="34" charset="0"/>
              <a:buChar char="•"/>
            </a:pPr>
            <a:r>
              <a:rPr lang="en-US" sz="3200" dirty="0">
                <a:latin typeface="Times New Roman" panose="02020603050405020304" pitchFamily="18" charset="0"/>
                <a:ea typeface="Calibri" panose="020F0502020204030204" pitchFamily="34" charset="0"/>
                <a:cs typeface="Times New Roman" panose="02020603050405020304" pitchFamily="18" charset="0"/>
              </a:rPr>
              <a:t>Northern Michigan short stories, including Nick Adams series.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indent="-457200">
              <a:lnSpc>
                <a:spcPct val="107000"/>
              </a:lnSpc>
              <a:spcBef>
                <a:spcPts val="0"/>
              </a:spcBef>
              <a:spcAft>
                <a:spcPts val="800"/>
              </a:spcAft>
              <a:buFont typeface="Arial" panose="020B0604020202020204" pitchFamily="34" charset="0"/>
              <a:buChar char="•"/>
            </a:pPr>
            <a:r>
              <a:rPr lang="en-US" sz="3200" dirty="0">
                <a:latin typeface="Times New Roman" panose="02020603050405020304" pitchFamily="18" charset="0"/>
                <a:ea typeface="Calibri" panose="020F0502020204030204" pitchFamily="34" charset="0"/>
                <a:cs typeface="Times New Roman" panose="02020603050405020304" pitchFamily="18" charset="0"/>
              </a:rPr>
              <a:t>Pamplona, Spain bullfighting, </a:t>
            </a:r>
            <a:r>
              <a:rPr lang="en-US" sz="3200" i="1" dirty="0">
                <a:latin typeface="Times New Roman" panose="02020603050405020304" pitchFamily="18" charset="0"/>
                <a:ea typeface="Calibri" panose="020F0502020204030204" pitchFamily="34" charset="0"/>
                <a:cs typeface="Times New Roman" panose="02020603050405020304" pitchFamily="18" charset="0"/>
              </a:rPr>
              <a:t>The Sun Also Rises</a:t>
            </a:r>
            <a:r>
              <a:rPr lang="en-US" sz="3200" dirty="0">
                <a:latin typeface="Times New Roman" panose="02020603050405020304" pitchFamily="18" charset="0"/>
                <a:ea typeface="Calibri" panose="020F0502020204030204" pitchFamily="34" charset="0"/>
                <a:cs typeface="Times New Roman" panose="02020603050405020304" pitchFamily="18" charset="0"/>
              </a:rPr>
              <a:t> (1926).</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indent="-457200">
              <a:lnSpc>
                <a:spcPct val="107000"/>
              </a:lnSpc>
              <a:spcBef>
                <a:spcPts val="0"/>
              </a:spcBef>
              <a:spcAft>
                <a:spcPts val="800"/>
              </a:spcAft>
              <a:buFont typeface="Arial" panose="020B0604020202020204" pitchFamily="34" charset="0"/>
              <a:buChar char="•"/>
            </a:pPr>
            <a:r>
              <a:rPr lang="en-US" sz="3200" dirty="0">
                <a:latin typeface="Times New Roman" panose="02020603050405020304" pitchFamily="18" charset="0"/>
                <a:ea typeface="Calibri" panose="020F0502020204030204" pitchFamily="34" charset="0"/>
                <a:cs typeface="Times New Roman" panose="02020603050405020304" pitchFamily="18" charset="0"/>
              </a:rPr>
              <a:t>Ambulance driver in Italy, </a:t>
            </a:r>
            <a:r>
              <a:rPr lang="en-US" sz="3200" i="1" dirty="0">
                <a:latin typeface="Times New Roman" panose="02020603050405020304" pitchFamily="18" charset="0"/>
                <a:ea typeface="Calibri" panose="020F0502020204030204" pitchFamily="34" charset="0"/>
                <a:cs typeface="Times New Roman" panose="02020603050405020304" pitchFamily="18" charset="0"/>
              </a:rPr>
              <a:t>A Farewell to Arms </a:t>
            </a:r>
            <a:r>
              <a:rPr lang="en-US" sz="3200" dirty="0">
                <a:latin typeface="Times New Roman" panose="02020603050405020304" pitchFamily="18" charset="0"/>
                <a:ea typeface="Calibri" panose="020F0502020204030204" pitchFamily="34" charset="0"/>
                <a:cs typeface="Times New Roman" panose="02020603050405020304" pitchFamily="18" charset="0"/>
              </a:rPr>
              <a:t>(1929).</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marR="0" indent="-457200">
              <a:lnSpc>
                <a:spcPct val="107000"/>
              </a:lnSpc>
              <a:spcBef>
                <a:spcPts val="0"/>
              </a:spcBef>
              <a:spcAft>
                <a:spcPts val="800"/>
              </a:spcAft>
              <a:buFont typeface="Arial" panose="020B0604020202020204" pitchFamily="34" charset="0"/>
              <a:buChar char="•"/>
            </a:pPr>
            <a:r>
              <a:rPr lang="en-US" sz="3200" dirty="0">
                <a:latin typeface="Times New Roman" panose="02020603050405020304" pitchFamily="18" charset="0"/>
                <a:ea typeface="Calibri" panose="020F0502020204030204" pitchFamily="34" charset="0"/>
                <a:cs typeface="Times New Roman" panose="02020603050405020304" pitchFamily="18" charset="0"/>
              </a:rPr>
              <a:t>1936 safari in Africa, </a:t>
            </a:r>
            <a:r>
              <a:rPr lang="en-US" sz="3200" i="1" dirty="0">
                <a:latin typeface="Times New Roman" panose="02020603050405020304" pitchFamily="18" charset="0"/>
                <a:ea typeface="Calibri" panose="020F0502020204030204" pitchFamily="34" charset="0"/>
                <a:cs typeface="Times New Roman" panose="02020603050405020304" pitchFamily="18" charset="0"/>
              </a:rPr>
              <a:t>The Short Happy Life of Francis Macomber</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7693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4354" y="861645"/>
            <a:ext cx="9495692" cy="5632311"/>
          </a:xfrm>
          <a:prstGeom prst="rect">
            <a:avLst/>
          </a:prstGeom>
          <a:noFill/>
        </p:spPr>
        <p:txBody>
          <a:bodyPr wrap="square" rtlCol="0">
            <a:spAutoFit/>
          </a:bodyPr>
          <a:lstStyle/>
          <a:p>
            <a:r>
              <a:rPr lang="en-US" sz="2400" dirty="0"/>
              <a:t>From Appendix - Writing Exercise 4 Slide and Handout.</a:t>
            </a:r>
          </a:p>
          <a:p>
            <a:endParaRPr lang="en-US" sz="2400" dirty="0"/>
          </a:p>
          <a:p>
            <a:r>
              <a:rPr lang="en-US" sz="2400" dirty="0"/>
              <a:t> In 1921, a letter of presentation, sometimes called a letter of introduction was expected.  It was effective and very powerful.  It magically opened doors.  Write the letter of presentation that you wish Hemingway could write for you.</a:t>
            </a:r>
          </a:p>
          <a:p>
            <a:endParaRPr lang="en-US" sz="2400" dirty="0"/>
          </a:p>
          <a:p>
            <a:r>
              <a:rPr lang="en-US" sz="24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n-US" sz="2400" dirty="0"/>
          </a:p>
        </p:txBody>
      </p:sp>
    </p:spTree>
    <p:extLst>
      <p:ext uri="{BB962C8B-B14F-4D97-AF65-F5344CB8AC3E}">
        <p14:creationId xmlns:p14="http://schemas.microsoft.com/office/powerpoint/2010/main" val="36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37492" y="509954"/>
            <a:ext cx="10515600" cy="5693866"/>
          </a:xfrm>
          <a:prstGeom prst="rect">
            <a:avLst/>
          </a:prstGeom>
          <a:noFill/>
        </p:spPr>
        <p:txBody>
          <a:bodyPr wrap="square" rtlCol="0">
            <a:spAutoFit/>
          </a:bodyPr>
          <a:lstStyle/>
          <a:p>
            <a:r>
              <a:rPr lang="en-US" sz="4400" dirty="0"/>
              <a:t>Writing Exercise 1 Slide.   </a:t>
            </a:r>
          </a:p>
          <a:p>
            <a:endParaRPr lang="en-US" sz="3200" dirty="0"/>
          </a:p>
          <a:p>
            <a:r>
              <a:rPr lang="en-US" sz="3200" dirty="0"/>
              <a:t>In his short story, The Short Happy Life of Francis Macomber, Ernest Hemingway introduces the boy-men concept.  This phrase is fairly common today as Jimmy Fallon has used the phrase on The Tonight Show.  Write a boy-men piece into your story capturing your definition of the phrase.</a:t>
            </a:r>
          </a:p>
          <a:p>
            <a:r>
              <a:rPr lang="en-US" sz="3200" dirty="0"/>
              <a:t>______________________________________________________________________________________________________________________________________________________</a:t>
            </a:r>
          </a:p>
          <a:p>
            <a:endParaRPr lang="en-US" sz="3200" dirty="0"/>
          </a:p>
        </p:txBody>
      </p:sp>
    </p:spTree>
    <p:extLst>
      <p:ext uri="{BB962C8B-B14F-4D97-AF65-F5344CB8AC3E}">
        <p14:creationId xmlns:p14="http://schemas.microsoft.com/office/powerpoint/2010/main" val="2530829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61645" y="492369"/>
            <a:ext cx="10656277" cy="5940088"/>
          </a:xfrm>
          <a:prstGeom prst="rect">
            <a:avLst/>
          </a:prstGeom>
          <a:noFill/>
        </p:spPr>
        <p:txBody>
          <a:bodyPr wrap="square" rtlCol="0">
            <a:spAutoFit/>
          </a:bodyPr>
          <a:lstStyle/>
          <a:p>
            <a:r>
              <a:rPr lang="en-US" sz="3600" dirty="0"/>
              <a:t>Writing Exercise 2 Slide and Handout. </a:t>
            </a:r>
          </a:p>
          <a:p>
            <a:endParaRPr lang="en-US" sz="3600" dirty="0"/>
          </a:p>
          <a:p>
            <a:r>
              <a:rPr lang="en-US" sz="2800" dirty="0"/>
              <a:t>As Hemingway matured in his writing style, his stories became more intense.  He added symbolism.  In his 1936 short story, The Snows of Kilimanjaro, the character Harry, admits he married Helen because of her money.  He wants to confess that he never really loved her.  Harry knows he is dying and will never live to write more stories.  During his final hours he experiences a series of five dreams.  Create a series of dreams in your story that move your piece along.  Include symbols that help tell your story.</a:t>
            </a:r>
          </a:p>
          <a:p>
            <a:r>
              <a:rPr lang="en-US" sz="2800" dirty="0"/>
              <a:t>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553869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688123" y="382004"/>
            <a:ext cx="8950569"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1" i="1" u="none" strike="noStrike" cap="none" normalizeH="0" baseline="0" dirty="0">
                <a:ln>
                  <a:noFill/>
                </a:ln>
                <a:solidFill>
                  <a:schemeClr val="tx1">
                    <a:lumMod val="95000"/>
                    <a:lumOff val="5000"/>
                  </a:schemeClr>
                </a:solidFill>
                <a:effectLst/>
              </a:rPr>
              <a:t>Roman à clef</a:t>
            </a:r>
            <a:r>
              <a:rPr kumimoji="0" lang="en-US" altLang="en-US" sz="3600" b="0" i="0" u="none" strike="noStrike" cap="none" normalizeH="0" baseline="0" dirty="0">
                <a:ln>
                  <a:noFill/>
                </a:ln>
                <a:solidFill>
                  <a:schemeClr val="tx1">
                    <a:lumMod val="95000"/>
                    <a:lumOff val="5000"/>
                  </a:schemeClr>
                </a:solidFill>
                <a:effectLst/>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chemeClr val="tx1">
                  <a:lumMod val="95000"/>
                  <a:lumOff val="5000"/>
                </a:schemeClr>
              </a:solidFill>
            </a:endParaRPr>
          </a:p>
          <a:p>
            <a:pPr lvl="0" eaLnBrk="0" fontAlgn="base" hangingPunct="0">
              <a:spcBef>
                <a:spcPct val="0"/>
              </a:spcBef>
              <a:spcAft>
                <a:spcPct val="0"/>
              </a:spcAft>
            </a:pPr>
            <a:r>
              <a:rPr kumimoji="0" lang="en-US" altLang="en-US" sz="2800" b="0" i="0" u="none" strike="noStrike" cap="none" normalizeH="0" baseline="0" dirty="0">
                <a:ln>
                  <a:noFill/>
                </a:ln>
                <a:solidFill>
                  <a:schemeClr val="tx1">
                    <a:lumMod val="95000"/>
                    <a:lumOff val="5000"/>
                  </a:schemeClr>
                </a:solidFill>
                <a:effectLst/>
              </a:rPr>
              <a:t>French for novel with a key, a novel about real life</a:t>
            </a:r>
            <a:r>
              <a:rPr kumimoji="0" lang="en-US" altLang="en-US" sz="2800" b="0" i="0" u="none" strike="noStrike" cap="none" normalizeH="0" dirty="0">
                <a:ln>
                  <a:noFill/>
                </a:ln>
                <a:solidFill>
                  <a:schemeClr val="tx1">
                    <a:lumMod val="95000"/>
                    <a:lumOff val="5000"/>
                  </a:schemeClr>
                </a:solidFill>
                <a:effectLst/>
              </a:rPr>
              <a:t> overlaid with a façade of fiction.  The fictitious names in the novel represent real people, and the “key” is the relationship between the nonfiction and the fiction.  The “key” may be produced separately by the author or implied through the use of epigraphs or other literary techniques.  Created by Madeleine de Scudery in the 17</a:t>
            </a:r>
            <a:r>
              <a:rPr kumimoji="0" lang="en-US" altLang="en-US" sz="2800" b="0" i="0" u="none" strike="noStrike" cap="none" normalizeH="0" baseline="30000" dirty="0">
                <a:ln>
                  <a:noFill/>
                </a:ln>
                <a:solidFill>
                  <a:schemeClr val="tx1">
                    <a:lumMod val="95000"/>
                    <a:lumOff val="5000"/>
                  </a:schemeClr>
                </a:solidFill>
                <a:effectLst/>
              </a:rPr>
              <a:t>th</a:t>
            </a:r>
            <a:r>
              <a:rPr kumimoji="0" lang="en-US" altLang="en-US" sz="2800" b="0" i="0" u="none" strike="noStrike" cap="none" normalizeH="0" dirty="0">
                <a:ln>
                  <a:noFill/>
                </a:ln>
                <a:solidFill>
                  <a:schemeClr val="tx1">
                    <a:lumMod val="95000"/>
                    <a:lumOff val="5000"/>
                  </a:schemeClr>
                </a:solidFill>
                <a:effectLst/>
              </a:rPr>
              <a:t> century to provide a forum for her thinly veiled fiction featuring political and public figures.  The </a:t>
            </a:r>
            <a:r>
              <a:rPr kumimoji="0" lang="en-US" altLang="en-US" sz="2800" b="0" i="1" u="none" strike="noStrike" cap="none" normalizeH="0" baseline="0" dirty="0">
                <a:ln>
                  <a:noFill/>
                </a:ln>
                <a:solidFill>
                  <a:schemeClr val="tx1">
                    <a:lumMod val="95000"/>
                    <a:lumOff val="5000"/>
                  </a:schemeClr>
                </a:solidFill>
                <a:effectLst/>
              </a:rPr>
              <a:t>roman à clef</a:t>
            </a:r>
            <a:r>
              <a:rPr kumimoji="0" lang="en-US" altLang="en-US" sz="2800" b="0" i="0" u="none" strike="noStrike" cap="none" normalizeH="0" baseline="0" dirty="0">
                <a:ln>
                  <a:noFill/>
                </a:ln>
                <a:solidFill>
                  <a:schemeClr val="tx1">
                    <a:lumMod val="95000"/>
                    <a:lumOff val="5000"/>
                  </a:schemeClr>
                </a:solidFill>
                <a:effectLst/>
              </a:rPr>
              <a:t> </a:t>
            </a:r>
            <a:r>
              <a:rPr kumimoji="0" lang="en-US" altLang="en-US" sz="2800" b="0" i="0" u="none" strike="noStrike" cap="none" normalizeH="0" dirty="0">
                <a:ln>
                  <a:noFill/>
                </a:ln>
                <a:solidFill>
                  <a:schemeClr val="tx1">
                    <a:lumMod val="95000"/>
                    <a:lumOff val="5000"/>
                  </a:schemeClr>
                </a:solidFill>
                <a:effectLst/>
              </a:rPr>
              <a:t>has since been used by writer as diverse as Truman Capote, Ernest Hemingway, George Orwell, Victor Hugo and many others.</a:t>
            </a:r>
            <a:endParaRPr kumimoji="0" lang="en-US" altLang="en-US" sz="2800" b="0" i="0" u="none" strike="noStrike" cap="none" normalizeH="0" baseline="0" dirty="0">
              <a:ln>
                <a:noFill/>
              </a:ln>
              <a:solidFill>
                <a:schemeClr val="tx1">
                  <a:lumMod val="95000"/>
                  <a:lumOff val="5000"/>
                </a:schemeClr>
              </a:solidFill>
              <a:effectLst/>
            </a:endParaRPr>
          </a:p>
        </p:txBody>
      </p:sp>
    </p:spTree>
    <p:extLst>
      <p:ext uri="{BB962C8B-B14F-4D97-AF65-F5344CB8AC3E}">
        <p14:creationId xmlns:p14="http://schemas.microsoft.com/office/powerpoint/2010/main" val="3261614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7446" y="334107"/>
            <a:ext cx="9601200" cy="5324535"/>
          </a:xfrm>
          <a:prstGeom prst="rect">
            <a:avLst/>
          </a:prstGeom>
          <a:noFill/>
        </p:spPr>
        <p:txBody>
          <a:bodyPr wrap="square" rtlCol="0">
            <a:spAutoFit/>
          </a:bodyPr>
          <a:lstStyle/>
          <a:p>
            <a:pPr lvl="0"/>
            <a:r>
              <a:rPr lang="en-US" sz="4400" dirty="0"/>
              <a:t>Example of an epigraph:</a:t>
            </a:r>
          </a:p>
          <a:p>
            <a:pPr lvl="0"/>
            <a:endParaRPr lang="en-US" sz="4400" dirty="0"/>
          </a:p>
          <a:p>
            <a:r>
              <a:rPr lang="en-US" sz="3600" dirty="0"/>
              <a:t>Kilimanjaro is a snow covered mountain 19,710 feet high and it is said to be the highest mountain in Africa.  Its western summit is called the Masai “Ngàje Ngài” the House of God.  Close to the western summit there is the dried and frozen carcass of a leopard.  No one has explained what the leopard was seeking at that altitude.</a:t>
            </a:r>
          </a:p>
        </p:txBody>
      </p:sp>
    </p:spTree>
    <p:extLst>
      <p:ext uri="{BB962C8B-B14F-4D97-AF65-F5344CB8AC3E}">
        <p14:creationId xmlns:p14="http://schemas.microsoft.com/office/powerpoint/2010/main" val="2432570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4738" y="720969"/>
            <a:ext cx="10445261" cy="5324535"/>
          </a:xfrm>
          <a:prstGeom prst="rect">
            <a:avLst/>
          </a:prstGeom>
          <a:noFill/>
        </p:spPr>
        <p:txBody>
          <a:bodyPr wrap="square" rtlCol="0">
            <a:spAutoFit/>
          </a:bodyPr>
          <a:lstStyle/>
          <a:p>
            <a:r>
              <a:rPr lang="en-US" sz="3200" dirty="0"/>
              <a:t>Writing Exercise 3 Slide and Handout.  </a:t>
            </a:r>
          </a:p>
          <a:p>
            <a:endParaRPr lang="en-US" sz="2800" dirty="0"/>
          </a:p>
          <a:p>
            <a:r>
              <a:rPr lang="en-US" sz="2800" dirty="0"/>
              <a:t>Hemingway’s story, Hills Like White Elephants, is told in a pared-down style using mostly dialogue to tell it.  The reader just might feel as though he or she has just overheard the conversation while waiting in a train station.  After reading the story, write your own story maintaining a pared-down style with dialogue.</a:t>
            </a:r>
          </a:p>
          <a:p>
            <a:r>
              <a:rPr lang="en-US" sz="28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080477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430</TotalTime>
  <Words>1162</Words>
  <Application>Microsoft Office PowerPoint</Application>
  <PresentationFormat>Widescreen</PresentationFormat>
  <Paragraphs>83</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Teaching  Creative Writing  with the Short Stories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Writing with the Short Stories</dc:title>
  <dc:creator>Cathy MacHold</dc:creator>
  <cp:lastModifiedBy>Cathy MacHold</cp:lastModifiedBy>
  <cp:revision>35</cp:revision>
  <cp:lastPrinted>2016-10-23T03:27:42Z</cp:lastPrinted>
  <dcterms:created xsi:type="dcterms:W3CDTF">2016-10-22T21:38:53Z</dcterms:created>
  <dcterms:modified xsi:type="dcterms:W3CDTF">2016-11-28T18:39:35Z</dcterms:modified>
</cp:coreProperties>
</file>